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9" r:id="rId2"/>
    <p:sldId id="256" r:id="rId3"/>
    <p:sldId id="262" r:id="rId4"/>
    <p:sldId id="267" r:id="rId5"/>
    <p:sldId id="268" r:id="rId6"/>
    <p:sldId id="265" r:id="rId7"/>
    <p:sldId id="266" r:id="rId8"/>
    <p:sldId id="263" r:id="rId9"/>
    <p:sldId id="264" r:id="rId10"/>
    <p:sldId id="260" r:id="rId11"/>
  </p:sldIdLst>
  <p:sldSz cx="9144000" cy="5143500" type="screen16x9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7F0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8" d="100"/>
          <a:sy n="88" d="100"/>
        </p:scale>
        <p:origin x="-8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2480517"/>
            <a:ext cx="7117180" cy="11025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3583035"/>
            <a:ext cx="7117180" cy="646065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355521"/>
            <a:ext cx="7123080" cy="303857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506792"/>
            <a:ext cx="1472962" cy="3888996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506793"/>
            <a:ext cx="5467557" cy="388899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2481436"/>
            <a:ext cx="7117178" cy="11016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3583036"/>
            <a:ext cx="7117178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506794"/>
            <a:ext cx="7123080" cy="693356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3" y="1357312"/>
            <a:ext cx="3471277" cy="303847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357312"/>
            <a:ext cx="3469242" cy="3038477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359695"/>
            <a:ext cx="314782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3" y="1791892"/>
            <a:ext cx="3471277" cy="260389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359695"/>
            <a:ext cx="3142488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1" y="1791892"/>
            <a:ext cx="3471275" cy="2603896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334566"/>
            <a:ext cx="2660650" cy="889396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5" y="334566"/>
            <a:ext cx="4279869" cy="406122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223962"/>
            <a:ext cx="2660650" cy="317182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040293"/>
            <a:ext cx="3481387" cy="834941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1875234"/>
            <a:ext cx="3481387" cy="18976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744807"/>
            <a:ext cx="1847138" cy="114782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200150"/>
            <a:ext cx="3429000" cy="257175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2"/>
            <a:ext cx="9252346" cy="5143529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3" y="506794"/>
            <a:ext cx="7125113" cy="6933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355521"/>
            <a:ext cx="7125112" cy="30385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446385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04/05/1444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6" y="4463858"/>
            <a:ext cx="5256399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9" y="4463858"/>
            <a:ext cx="608287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30290" y="133475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sz="2400" b="1" dirty="0">
                <a:solidFill>
                  <a:schemeClr val="accent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</a:t>
            </a:r>
            <a:r>
              <a:rPr lang="en-US" sz="2400" b="1" dirty="0" smtClean="0">
                <a:solidFill>
                  <a:schemeClr val="accent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PLATYHELMINTHES SYSTEMATIC</a:t>
            </a:r>
            <a:endParaRPr lang="ar-IQ" sz="2400" b="1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0"/>
            <a:endParaRPr lang="en-US" sz="2800" b="1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71550"/>
            <a:ext cx="7776864" cy="43098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9757264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7494"/>
            <a:ext cx="8784976" cy="373459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55926"/>
            <a:ext cx="8784976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257719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1959" y="139788"/>
            <a:ext cx="89289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General characteristics of the Platyhelminthes: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000" b="1" dirty="0" smtClean="0"/>
              <a:t>Platyhelminthes </a:t>
            </a:r>
            <a:r>
              <a:rPr lang="en-US" sz="2000" dirty="0" smtClean="0"/>
              <a:t>is one of the most important phylum with numerous </a:t>
            </a:r>
            <a:r>
              <a:rPr lang="en-US" sz="2000" dirty="0" smtClean="0"/>
              <a:t>species were </a:t>
            </a:r>
            <a:r>
              <a:rPr lang="en-US" sz="2000" dirty="0" smtClean="0"/>
              <a:t>identified </a:t>
            </a:r>
            <a:r>
              <a:rPr lang="en-US" sz="2000" dirty="0" smtClean="0"/>
              <a:t>worldwide </a:t>
            </a:r>
            <a:r>
              <a:rPr lang="en-US" sz="2000" dirty="0" smtClean="0"/>
              <a:t>and their general characteristics are </a:t>
            </a:r>
            <a:r>
              <a:rPr lang="en-US" sz="2000" dirty="0" smtClean="0"/>
              <a:t>briefly as </a:t>
            </a:r>
            <a:r>
              <a:rPr lang="en-US" sz="2000" dirty="0" smtClean="0"/>
              <a:t>the following: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dirty="0" smtClean="0"/>
              <a:t>1. bilaterally symmetrical; </a:t>
            </a:r>
            <a:r>
              <a:rPr lang="en-US" sz="2000" dirty="0" err="1" smtClean="0"/>
              <a:t>dorso</a:t>
            </a:r>
            <a:r>
              <a:rPr lang="en-US" sz="2000" dirty="0" smtClean="0"/>
              <a:t>-ventrally flattened.</a:t>
            </a:r>
            <a:br>
              <a:rPr lang="en-US" sz="2000" dirty="0" smtClean="0"/>
            </a:br>
            <a:r>
              <a:rPr lang="en-US" sz="2000" dirty="0" smtClean="0"/>
              <a:t>2. A </a:t>
            </a:r>
            <a:r>
              <a:rPr lang="en-US" sz="2000" dirty="0" err="1" smtClean="0"/>
              <a:t>celomate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3. cannot synthesize fatty acids.</a:t>
            </a:r>
            <a:br>
              <a:rPr lang="en-US" sz="2000" dirty="0" smtClean="0"/>
            </a:br>
            <a:r>
              <a:rPr lang="en-US" sz="2000" dirty="0" smtClean="0"/>
              <a:t>4. tegument (living external layer).</a:t>
            </a:r>
            <a:br>
              <a:rPr lang="en-US" sz="2000" dirty="0" smtClean="0"/>
            </a:br>
            <a:r>
              <a:rPr lang="en-US" sz="2000" dirty="0" smtClean="0"/>
              <a:t>5. digestive tract incomplete or absent.</a:t>
            </a:r>
            <a:br>
              <a:rPr lang="en-US" sz="2000" dirty="0" smtClean="0"/>
            </a:br>
            <a:r>
              <a:rPr lang="en-US" sz="2000" dirty="0" smtClean="0"/>
              <a:t>6. excretory system protonephridia. </a:t>
            </a:r>
            <a:br>
              <a:rPr lang="en-US" sz="2000" dirty="0" smtClean="0"/>
            </a:br>
            <a:endParaRPr lang="en-US" sz="24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397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7504" y="195486"/>
            <a:ext cx="892899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The phylum Platyhelminthes consists of four classes:</a:t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b="1" dirty="0" smtClean="0">
                <a:solidFill>
                  <a:srgbClr val="FF0000"/>
                </a:solidFill>
              </a:rPr>
              <a:t>1. CLASS: </a:t>
            </a:r>
            <a:r>
              <a:rPr lang="en-US" sz="2000" b="1" dirty="0" err="1" smtClean="0">
                <a:solidFill>
                  <a:srgbClr val="FF0000"/>
                </a:solidFill>
              </a:rPr>
              <a:t>Turbellaria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Free-living flatworms and some of their species associated with </a:t>
            </a:r>
            <a:r>
              <a:rPr lang="en-US" sz="2000" dirty="0" smtClean="0"/>
              <a:t>echinoderms, </a:t>
            </a:r>
            <a:r>
              <a:rPr lang="en-US" sz="2000" dirty="0" err="1" smtClean="0"/>
              <a:t>molluscs</a:t>
            </a:r>
            <a:r>
              <a:rPr lang="en-US" sz="2000" dirty="0" smtClean="0"/>
              <a:t>, fish, cnidarians, as </a:t>
            </a:r>
            <a:r>
              <a:rPr lang="en-US" sz="2000" dirty="0" err="1" smtClean="0"/>
              <a:t>symbionts</a:t>
            </a:r>
            <a:r>
              <a:rPr lang="en-US" sz="2000" dirty="0" smtClean="0"/>
              <a:t>. A large number are </a:t>
            </a:r>
            <a:r>
              <a:rPr lang="en-US" sz="2000" dirty="0" err="1" smtClean="0"/>
              <a:t>commensals</a:t>
            </a:r>
            <a:r>
              <a:rPr lang="en-US" sz="2000" dirty="0" smtClean="0"/>
              <a:t> </a:t>
            </a:r>
            <a:r>
              <a:rPr lang="en-US" sz="2000" dirty="0" smtClean="0"/>
              <a:t>even though </a:t>
            </a:r>
            <a:r>
              <a:rPr lang="en-US" sz="2000" dirty="0" smtClean="0"/>
              <a:t>few inhabit the invertebrates. Example of the free-living parasite </a:t>
            </a:r>
            <a:r>
              <a:rPr lang="en-US" sz="2000" dirty="0" smtClean="0"/>
              <a:t>is </a:t>
            </a:r>
            <a:r>
              <a:rPr lang="en-US" sz="2000" i="1" dirty="0" err="1" smtClean="0"/>
              <a:t>Planaria</a:t>
            </a:r>
            <a:r>
              <a:rPr lang="en-US" sz="2000" i="1" dirty="0" smtClean="0"/>
              <a:t> </a:t>
            </a:r>
            <a:r>
              <a:rPr lang="en-US" sz="2000" dirty="0" smtClean="0"/>
              <a:t>that naturally lives in aquatic environments, while the giant </a:t>
            </a:r>
            <a:r>
              <a:rPr lang="en-US" sz="2000" dirty="0" smtClean="0"/>
              <a:t>terrestrial land </a:t>
            </a:r>
            <a:r>
              <a:rPr lang="en-US" sz="2000" dirty="0" err="1" smtClean="0"/>
              <a:t>planaria</a:t>
            </a:r>
            <a:r>
              <a:rPr lang="en-US" sz="2000" dirty="0" smtClean="0"/>
              <a:t> in the genus </a:t>
            </a:r>
            <a:r>
              <a:rPr lang="en-US" sz="2000" i="1" dirty="0" err="1" smtClean="0"/>
              <a:t>Bipalium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pPr algn="l" rtl="0"/>
            <a:r>
              <a:rPr lang="en-US" sz="2000" dirty="0" smtClean="0"/>
              <a:t>The </a:t>
            </a:r>
            <a:r>
              <a:rPr lang="en-US" sz="2000" dirty="0" err="1" smtClean="0"/>
              <a:t>commensal</a:t>
            </a:r>
            <a:r>
              <a:rPr lang="en-US" sz="2000" dirty="0" smtClean="0"/>
              <a:t>/parasitic forms include</a:t>
            </a:r>
            <a:br>
              <a:rPr lang="en-US" sz="2000" dirty="0" smtClean="0"/>
            </a:br>
            <a:r>
              <a:rPr lang="en-US" sz="2000" i="1" dirty="0" err="1" smtClean="0"/>
              <a:t>Syndesmis</a:t>
            </a:r>
            <a:r>
              <a:rPr lang="en-US" sz="2000" i="1" dirty="0" smtClean="0"/>
              <a:t> </a:t>
            </a:r>
            <a:r>
              <a:rPr lang="en-US" sz="2000" dirty="0" smtClean="0"/>
              <a:t>spp. resides in the intestines of sea urchins, </a:t>
            </a:r>
            <a:r>
              <a:rPr lang="en-US" sz="2000" i="1" dirty="0" err="1" smtClean="0"/>
              <a:t>Bdelloura</a:t>
            </a:r>
            <a:r>
              <a:rPr lang="en-US" sz="2000" i="1" dirty="0" smtClean="0"/>
              <a:t> </a:t>
            </a:r>
            <a:r>
              <a:rPr lang="en-US" sz="2000" dirty="0" smtClean="0"/>
              <a:t>spp. on the gills</a:t>
            </a:r>
            <a:br>
              <a:rPr lang="en-US" sz="2000" dirty="0" smtClean="0"/>
            </a:br>
            <a:r>
              <a:rPr lang="en-US" sz="2000" dirty="0" smtClean="0"/>
              <a:t>of horseshoe crabs, and </a:t>
            </a:r>
            <a:r>
              <a:rPr lang="en-US" sz="2000" i="1" dirty="0" err="1" smtClean="0"/>
              <a:t>Stylochusfrontalis</a:t>
            </a:r>
            <a:r>
              <a:rPr lang="en-US" sz="2000" i="1" dirty="0" smtClean="0"/>
              <a:t> </a:t>
            </a:r>
            <a:r>
              <a:rPr lang="en-US" sz="2000" dirty="0" smtClean="0"/>
              <a:t>in the valves of oysters. </a:t>
            </a:r>
            <a:br>
              <a:rPr lang="en-US" sz="2000" dirty="0" smtClean="0"/>
            </a:br>
            <a:endParaRPr lang="en-US" b="1" dirty="0">
              <a:solidFill>
                <a:srgbClr val="1E7F0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77528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7504" y="51470"/>
            <a:ext cx="89289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2. CLASS: </a:t>
            </a:r>
            <a:r>
              <a:rPr lang="en-US" sz="2000" b="1" dirty="0" err="1" smtClean="0">
                <a:solidFill>
                  <a:srgbClr val="FF0000"/>
                </a:solidFill>
              </a:rPr>
              <a:t>Monogenoidea</a:t>
            </a:r>
            <a:r>
              <a:rPr lang="en-US" sz="2000" b="1" dirty="0" smtClean="0">
                <a:solidFill>
                  <a:srgbClr val="FF0000"/>
                </a:solidFill>
              </a:rPr>
              <a:t> (Monogenea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</a:p>
          <a:p>
            <a:pPr algn="l" rtl="0"/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All parasitic, with the majority of species choosing to live on fish gills or </a:t>
            </a:r>
            <a:r>
              <a:rPr lang="en-US" sz="2000" dirty="0" smtClean="0"/>
              <a:t>skin; however</a:t>
            </a:r>
            <a:r>
              <a:rPr lang="en-US" sz="2000" dirty="0" smtClean="0"/>
              <a:t>, some internal species have been found to inhabit the urinary </a:t>
            </a:r>
            <a:r>
              <a:rPr lang="en-US" sz="2000" dirty="0" smtClean="0"/>
              <a:t>bladder, nasal </a:t>
            </a:r>
            <a:r>
              <a:rPr lang="en-US" sz="2000" dirty="0" smtClean="0"/>
              <a:t>passages, and cloaca. Biologically, this class appears to be more </a:t>
            </a:r>
            <a:r>
              <a:rPr lang="en-US" sz="2000" dirty="0" smtClean="0"/>
              <a:t>closely, related </a:t>
            </a:r>
            <a:r>
              <a:rPr lang="en-US" sz="2000" dirty="0" smtClean="0"/>
              <a:t>to cestodes than trematodes, with two main "traditional" subclasses:</a:t>
            </a:r>
            <a:br>
              <a:rPr lang="en-US" sz="2000" dirty="0" smtClean="0"/>
            </a:br>
            <a:r>
              <a:rPr lang="en-US" sz="2000" dirty="0" smtClean="0"/>
              <a:t>• Subclass: </a:t>
            </a:r>
            <a:r>
              <a:rPr lang="en-US" sz="2000" dirty="0" err="1" smtClean="0"/>
              <a:t>Monopisthocotylea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• Subclass: </a:t>
            </a:r>
            <a:r>
              <a:rPr lang="en-US" sz="2000" dirty="0" err="1" smtClean="0"/>
              <a:t>Polyopisthocotylea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000" b="1" dirty="0">
              <a:solidFill>
                <a:srgbClr val="1E7F0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00817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42844" y="142858"/>
            <a:ext cx="90011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CLASS: Trematoda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Live in the digestive tract, provided with suckers, and have two hosts for </a:t>
            </a:r>
            <a:r>
              <a:rPr lang="en-US" dirty="0" smtClean="0"/>
              <a:t>their life </a:t>
            </a:r>
            <a:r>
              <a:rPr lang="en-US" dirty="0" smtClean="0"/>
              <a:t>cycles, and divided into three subclasses</a:t>
            </a:r>
            <a:r>
              <a:rPr lang="en-US" b="1" dirty="0" smtClean="0"/>
              <a:t>:</a:t>
            </a:r>
          </a:p>
          <a:p>
            <a:pPr algn="l" rt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1.Subclass: </a:t>
            </a:r>
            <a:r>
              <a:rPr lang="en-US" dirty="0" err="1" smtClean="0"/>
              <a:t>Digenea</a:t>
            </a:r>
            <a:r>
              <a:rPr lang="en-US" dirty="0" smtClean="0"/>
              <a:t> (typical flukes)</a:t>
            </a:r>
            <a:br>
              <a:rPr lang="en-US" dirty="0" smtClean="0"/>
            </a:br>
            <a:r>
              <a:rPr lang="en-US" dirty="0" smtClean="0"/>
              <a:t>2.Subclass: </a:t>
            </a:r>
            <a:r>
              <a:rPr lang="en-US" dirty="0" err="1" smtClean="0"/>
              <a:t>Aspidogastrea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3.Subclass: </a:t>
            </a:r>
            <a:r>
              <a:rPr lang="en-US" dirty="0" err="1" smtClean="0"/>
              <a:t>Didymozoidea</a:t>
            </a:r>
            <a:endParaRPr lang="en-US" dirty="0" smtClean="0"/>
          </a:p>
          <a:p>
            <a:pPr algn="l" rtl="0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CLASS: </a:t>
            </a:r>
            <a:r>
              <a:rPr lang="en-US" b="1" dirty="0" err="1" smtClean="0">
                <a:solidFill>
                  <a:srgbClr val="FF0000"/>
                </a:solidFill>
              </a:rPr>
              <a:t>Cestoidea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 rt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Note: </a:t>
            </a:r>
            <a:r>
              <a:rPr lang="en-US" dirty="0" smtClean="0"/>
              <a:t>All parasitic; tapeworms, most have 2-more host life cycles, no </a:t>
            </a:r>
            <a:r>
              <a:rPr lang="en-US" dirty="0" smtClean="0"/>
              <a:t>digestive tract</a:t>
            </a:r>
            <a:r>
              <a:rPr lang="en-US" dirty="0" smtClean="0"/>
              <a:t>, with segmented body </a:t>
            </a:r>
            <a:br>
              <a:rPr lang="en-US" dirty="0" smtClean="0"/>
            </a:br>
            <a:endParaRPr lang="en-US" b="1" dirty="0">
              <a:solidFill>
                <a:srgbClr val="1E7F0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38022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7504" y="195486"/>
            <a:ext cx="89289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Class: Monogenea</a:t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b="1" dirty="0" smtClean="0">
                <a:solidFill>
                  <a:srgbClr val="FF0000"/>
                </a:solidFill>
              </a:rPr>
              <a:t>Introduction: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Monogenea occur at low levels on fish and has no serious harm. Infested </a:t>
            </a:r>
            <a:r>
              <a:rPr lang="en-US" sz="2000" dirty="0" smtClean="0"/>
              <a:t>fish farms </a:t>
            </a:r>
            <a:r>
              <a:rPr lang="en-US" sz="2000" dirty="0" smtClean="0"/>
              <a:t>with </a:t>
            </a:r>
            <a:r>
              <a:rPr lang="en-US" sz="2000" dirty="0" err="1" smtClean="0"/>
              <a:t>monogenea</a:t>
            </a:r>
            <a:r>
              <a:rPr lang="en-US" sz="2000" dirty="0" smtClean="0"/>
              <a:t> causes significant </a:t>
            </a:r>
            <a:r>
              <a:rPr lang="en-US" sz="2000" dirty="0" smtClean="0"/>
              <a:t>mortality.</a:t>
            </a:r>
          </a:p>
          <a:p>
            <a:pPr algn="l" rtl="0"/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>
                <a:solidFill>
                  <a:srgbClr val="FF0000"/>
                </a:solidFill>
              </a:rPr>
              <a:t>General characteristics of </a:t>
            </a:r>
            <a:r>
              <a:rPr lang="en-US" sz="2000" b="1" dirty="0" smtClean="0">
                <a:solidFill>
                  <a:srgbClr val="FF0000"/>
                </a:solidFill>
              </a:rPr>
              <a:t>Monogenea:</a:t>
            </a:r>
          </a:p>
          <a:p>
            <a:pPr algn="l" rtl="0"/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dirty="0" smtClean="0"/>
              <a:t>1. hermaphrodites</a:t>
            </a:r>
            <a:br>
              <a:rPr lang="en-US" sz="2000" dirty="0" smtClean="0"/>
            </a:br>
            <a:r>
              <a:rPr lang="en-US" sz="2000" dirty="0" smtClean="0"/>
              <a:t>2. normally ectoparasites on aquatic vertebrates</a:t>
            </a:r>
            <a:br>
              <a:rPr lang="en-US" sz="2000" dirty="0" smtClean="0"/>
            </a:br>
            <a:r>
              <a:rPr lang="en-US" sz="2000" dirty="0" smtClean="0"/>
              <a:t>3. generally, site specific on host and host specific</a:t>
            </a:r>
            <a:br>
              <a:rPr lang="en-US" sz="2000" dirty="0" smtClean="0"/>
            </a:br>
            <a:r>
              <a:rPr lang="en-US" sz="2000" dirty="0" smtClean="0"/>
              <a:t>4. live a few days - years, depending on species</a:t>
            </a:r>
            <a:br>
              <a:rPr lang="en-US" sz="2000" dirty="0" smtClean="0"/>
            </a:br>
            <a:r>
              <a:rPr lang="en-US" sz="2000" dirty="0" smtClean="0"/>
              <a:t>5. morphologically: anterior end bear adhesive or feeding organs. </a:t>
            </a:r>
            <a:r>
              <a:rPr lang="en-US" sz="2000" dirty="0" smtClean="0"/>
              <a:t>Eyespots</a:t>
            </a:r>
            <a:r>
              <a:rPr lang="en-US" sz="2400" dirty="0" smtClean="0"/>
              <a:t> </a:t>
            </a:r>
            <a:r>
              <a:rPr lang="en-US" sz="2000" dirty="0" smtClean="0"/>
              <a:t>sometime </a:t>
            </a:r>
            <a:r>
              <a:rPr lang="en-US" sz="2000" dirty="0" smtClean="0"/>
              <a:t>present, photoreceptors near two anterior ganglia. The tegument is </a:t>
            </a:r>
            <a:r>
              <a:rPr lang="en-US" sz="2000" dirty="0" smtClean="0"/>
              <a:t>the external </a:t>
            </a:r>
            <a:r>
              <a:rPr lang="en-US" sz="2000" dirty="0" smtClean="0"/>
              <a:t>layer. </a:t>
            </a:r>
            <a:br>
              <a:rPr lang="en-US" sz="2000" dirty="0" smtClean="0"/>
            </a:br>
            <a:endParaRPr lang="en-US" sz="2400" b="1" dirty="0">
              <a:solidFill>
                <a:srgbClr val="1E7F0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03863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85720" y="214296"/>
            <a:ext cx="857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Alimentary </a:t>
            </a:r>
            <a:r>
              <a:rPr lang="en-US" b="1" dirty="0" smtClean="0">
                <a:solidFill>
                  <a:srgbClr val="FF0000"/>
                </a:solidFill>
              </a:rPr>
              <a:t>tract consists of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1. mouth anterior, usually with Prohaptor.</a:t>
            </a:r>
            <a:br>
              <a:rPr lang="en-US" dirty="0" smtClean="0"/>
            </a:br>
            <a:r>
              <a:rPr lang="en-US" dirty="0" smtClean="0"/>
              <a:t>2. esophagus with muscular pharynx</a:t>
            </a:r>
            <a:br>
              <a:rPr lang="en-US" dirty="0" smtClean="0"/>
            </a:br>
            <a:r>
              <a:rPr lang="en-US" dirty="0" smtClean="0"/>
              <a:t>3. intestine branches into cecae, often with </a:t>
            </a:r>
            <a:r>
              <a:rPr lang="en-US" dirty="0" err="1" smtClean="0"/>
              <a:t>diverticula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</a:t>
            </a:r>
            <a:r>
              <a:rPr lang="en-US" dirty="0" err="1" smtClean="0"/>
              <a:t>Monopisthocotylea</a:t>
            </a:r>
            <a:r>
              <a:rPr lang="en-US" dirty="0" smtClean="0"/>
              <a:t> feed mainly on epidermis and mucus; </a:t>
            </a:r>
            <a:r>
              <a:rPr lang="en-US" dirty="0" err="1" smtClean="0"/>
              <a:t>Polyopisthocotylea</a:t>
            </a:r>
            <a:r>
              <a:rPr lang="en-US" dirty="0" smtClean="0"/>
              <a:t> mainly </a:t>
            </a:r>
            <a:r>
              <a:rPr lang="en-US" dirty="0" smtClean="0"/>
              <a:t>on blood, host cells, and mucus </a:t>
            </a:r>
            <a:endParaRPr lang="en-US" dirty="0" smtClean="0"/>
          </a:p>
          <a:p>
            <a:pPr algn="l"/>
            <a:r>
              <a:rPr lang="en-US" dirty="0" smtClean="0"/>
              <a:t>5</a:t>
            </a:r>
            <a:r>
              <a:rPr lang="en-US" dirty="0" smtClean="0"/>
              <a:t>. blind-ended gut, regurgitate waste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Protonephridia </a:t>
            </a:r>
            <a:r>
              <a:rPr lang="en-US" b="1" dirty="0" smtClean="0">
                <a:solidFill>
                  <a:srgbClr val="FF0000"/>
                </a:solidFill>
              </a:rPr>
              <a:t>[excretion] consists </a:t>
            </a:r>
            <a:r>
              <a:rPr lang="en-US" b="1" dirty="0" smtClean="0">
                <a:solidFill>
                  <a:srgbClr val="FF0000"/>
                </a:solidFill>
              </a:rPr>
              <a:t>of:</a:t>
            </a:r>
          </a:p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1. have two main lateral ducts, extend posteriorly; then curve and </a:t>
            </a:r>
            <a:r>
              <a:rPr lang="en-US" dirty="0" smtClean="0"/>
              <a:t>extend anteriorly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2. contractile bladders laterally.</a:t>
            </a:r>
            <a:br>
              <a:rPr lang="en-US" dirty="0" smtClean="0"/>
            </a:br>
            <a:r>
              <a:rPr lang="en-US" dirty="0" smtClean="0"/>
              <a:t>3. flame cells drive fluid within ducts.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</p:spTree>
    <p:extLst>
      <p:ext uri="{BB962C8B-B14F-4D97-AF65-F5344CB8AC3E}">
        <p14:creationId xmlns="" xmlns:p14="http://schemas.microsoft.com/office/powerpoint/2010/main" val="25477684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7504" y="123478"/>
            <a:ext cx="89289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Reproductive systems consist of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l" rt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• </a:t>
            </a:r>
            <a:r>
              <a:rPr lang="en-US" b="1" dirty="0" smtClean="0"/>
              <a:t>Male: </a:t>
            </a:r>
            <a:r>
              <a:rPr lang="en-US" dirty="0" smtClean="0"/>
              <a:t>1-200 testes (1-2 most common), testes - vas efferent - vas deferens -</a:t>
            </a:r>
            <a:br>
              <a:rPr lang="en-US" dirty="0" smtClean="0"/>
            </a:br>
            <a:r>
              <a:rPr lang="en-US" dirty="0" smtClean="0"/>
              <a:t>seminal vesicle - cirrus - gonopore; sometimes prostate</a:t>
            </a:r>
            <a:br>
              <a:rPr lang="en-US" dirty="0" smtClean="0"/>
            </a:br>
            <a:r>
              <a:rPr lang="en-US" dirty="0" smtClean="0"/>
              <a:t>• </a:t>
            </a:r>
            <a:r>
              <a:rPr lang="en-US" b="1" dirty="0" smtClean="0"/>
              <a:t>Female: </a:t>
            </a:r>
            <a:r>
              <a:rPr lang="en-US" dirty="0" smtClean="0"/>
              <a:t>one ovary, normally anterior to testes, oviduct from ovary – </a:t>
            </a:r>
            <a:r>
              <a:rPr lang="en-US" dirty="0" smtClean="0"/>
              <a:t>ootype, Mehlis </a:t>
            </a:r>
            <a:r>
              <a:rPr lang="en-US" dirty="0" smtClean="0"/>
              <a:t>gland lubricates uterus, forms egg shell capsule, genito-intestinal </a:t>
            </a:r>
            <a:r>
              <a:rPr lang="en-US" dirty="0" smtClean="0"/>
              <a:t>canal, only </a:t>
            </a:r>
            <a:r>
              <a:rPr lang="en-US" dirty="0" smtClean="0"/>
              <a:t>in </a:t>
            </a:r>
            <a:r>
              <a:rPr lang="en-US" dirty="0" err="1" smtClean="0"/>
              <a:t>Polyopisthocotylea</a:t>
            </a:r>
            <a:r>
              <a:rPr lang="en-US" dirty="0" smtClean="0"/>
              <a:t>; connects oviduct with right intestinal caecum </a:t>
            </a:r>
            <a:r>
              <a:rPr lang="en-US" dirty="0" smtClean="0"/>
              <a:t>for excess </a:t>
            </a:r>
            <a:r>
              <a:rPr lang="en-US" dirty="0" smtClean="0"/>
              <a:t>secretions discharge, 0-2 vaginas - sperm transfer; if none, use </a:t>
            </a:r>
            <a:r>
              <a:rPr lang="en-US" dirty="0" smtClean="0"/>
              <a:t>gonopore, sometimes </a:t>
            </a:r>
            <a:r>
              <a:rPr lang="en-US" dirty="0" smtClean="0"/>
              <a:t>a seminal receptacle, </a:t>
            </a:r>
            <a:r>
              <a:rPr lang="en-US" dirty="0" err="1" smtClean="0"/>
              <a:t>vitellarial</a:t>
            </a:r>
            <a:r>
              <a:rPr lang="en-US" dirty="0" smtClean="0"/>
              <a:t> secretions add to egg-shell </a:t>
            </a:r>
            <a:r>
              <a:rPr lang="en-US" dirty="0" smtClean="0"/>
              <a:t>formation; ducts </a:t>
            </a:r>
            <a:r>
              <a:rPr lang="en-US" dirty="0" smtClean="0"/>
              <a:t>fuse near oviduct, eggs pass through uterus, out gonopore; sometime </a:t>
            </a:r>
            <a:r>
              <a:rPr lang="en-US" dirty="0" smtClean="0"/>
              <a:t>a muscular </a:t>
            </a:r>
            <a:r>
              <a:rPr lang="en-US" dirty="0" smtClean="0"/>
              <a:t>metraterm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518049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7504" y="110836"/>
            <a:ext cx="89289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FF0000"/>
                </a:solidFill>
              </a:rPr>
              <a:t>Development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000" dirty="0" smtClean="0"/>
              <a:t>• eggs shed, normally with filaments, and filaments stick to host</a:t>
            </a:r>
            <a:br>
              <a:rPr lang="en-US" sz="2000" dirty="0" smtClean="0"/>
            </a:br>
            <a:r>
              <a:rPr lang="en-US" sz="2000" dirty="0" smtClean="0"/>
              <a:t>• oncomiracidium ciliated, hooked posteriorly, about a 24 hours life, if </a:t>
            </a:r>
            <a:r>
              <a:rPr lang="en-US" sz="2000" dirty="0" smtClean="0"/>
              <a:t>eyespots, </a:t>
            </a:r>
            <a:r>
              <a:rPr lang="en-US" sz="2000" dirty="0" err="1" smtClean="0"/>
              <a:t>phototactic</a:t>
            </a:r>
            <a:r>
              <a:rPr lang="en-US" sz="2000" dirty="0" smtClean="0"/>
              <a:t>, some attracted to fish mucus, grow to adult </a:t>
            </a:r>
            <a:r>
              <a:rPr lang="en-US" sz="2000" dirty="0" smtClean="0"/>
              <a:t>directly </a:t>
            </a:r>
            <a:r>
              <a:rPr lang="en-US" sz="2000" dirty="0" err="1" smtClean="0"/>
              <a:t>Opisthaptor</a:t>
            </a:r>
            <a:r>
              <a:rPr lang="en-US" sz="2000" dirty="0" smtClean="0"/>
              <a:t> </a:t>
            </a:r>
            <a:r>
              <a:rPr lang="en-US" sz="2000" dirty="0" smtClean="0"/>
              <a:t>which may be:</a:t>
            </a:r>
            <a:br>
              <a:rPr lang="en-US" sz="2000" dirty="0" smtClean="0"/>
            </a:br>
            <a:r>
              <a:rPr lang="en-US" sz="2000" dirty="0" smtClean="0"/>
              <a:t>• suckers (=</a:t>
            </a:r>
            <a:r>
              <a:rPr lang="en-US" sz="2000" dirty="0" err="1" smtClean="0"/>
              <a:t>suckerlets</a:t>
            </a:r>
            <a:r>
              <a:rPr lang="en-US" sz="2000" dirty="0" smtClean="0"/>
              <a:t>)</a:t>
            </a:r>
            <a:br>
              <a:rPr lang="en-US" sz="2000" dirty="0" smtClean="0"/>
            </a:br>
            <a:r>
              <a:rPr lang="en-US" sz="2000" dirty="0" smtClean="0"/>
              <a:t>• anchors (large hooks, sometimes called </a:t>
            </a:r>
            <a:r>
              <a:rPr lang="en-US" sz="2000" dirty="0" err="1" smtClean="0"/>
              <a:t>hamuli</a:t>
            </a:r>
            <a:r>
              <a:rPr lang="en-US" sz="2000" dirty="0" smtClean="0"/>
              <a:t> or central hooks)</a:t>
            </a:r>
            <a:br>
              <a:rPr lang="en-US" sz="2000" dirty="0" smtClean="0"/>
            </a:br>
            <a:r>
              <a:rPr lang="en-US" sz="2000" dirty="0" smtClean="0"/>
              <a:t>• hooklets (left over larval hooks, sometimes called marginal hooks)</a:t>
            </a:r>
            <a:br>
              <a:rPr lang="en-US" sz="2000" dirty="0" smtClean="0"/>
            </a:br>
            <a:r>
              <a:rPr lang="en-US" sz="2000" dirty="0" smtClean="0"/>
              <a:t>• bars (often called accessory </a:t>
            </a:r>
            <a:r>
              <a:rPr lang="en-US" sz="2000" dirty="0" err="1" smtClean="0"/>
              <a:t>sclerites</a:t>
            </a:r>
            <a:r>
              <a:rPr lang="en-US" sz="2000" dirty="0" smtClean="0"/>
              <a:t>; they support anchors)</a:t>
            </a:r>
            <a:br>
              <a:rPr lang="en-US" sz="2000" dirty="0" smtClean="0"/>
            </a:br>
            <a:r>
              <a:rPr lang="en-US" sz="2000" dirty="0" smtClean="0"/>
              <a:t>• clamps (complex, muscular structures more advanced than suckers) </a:t>
            </a:r>
            <a:br>
              <a:rPr lang="en-US" sz="2000" dirty="0" smtClean="0"/>
            </a:br>
            <a:endParaRPr lang="en-US" sz="2000" b="1" dirty="0">
              <a:solidFill>
                <a:srgbClr val="1E7F0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92046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وضوح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TM02455596[[fn=الربيع]]</Template>
  <TotalTime>90</TotalTime>
  <Words>43</Words>
  <Application>Microsoft Office PowerPoint</Application>
  <PresentationFormat>عرض على الشاشة (9:16)‏</PresentationFormat>
  <Paragraphs>20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Spring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Ali Al-Basrawi</dc:creator>
  <cp:lastModifiedBy>THINK PAD</cp:lastModifiedBy>
  <cp:revision>21</cp:revision>
  <dcterms:created xsi:type="dcterms:W3CDTF">2017-08-19T05:01:13Z</dcterms:created>
  <dcterms:modified xsi:type="dcterms:W3CDTF">2022-11-27T17:20:00Z</dcterms:modified>
</cp:coreProperties>
</file>